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71806-E56C-460C-AD58-71450225EB8A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27EC8-126D-4A30-B2C5-FCBE4AED17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27EC8-126D-4A30-B2C5-FCBE4AED172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6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27EC8-126D-4A30-B2C5-FCBE4AED17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7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27EC8-126D-4A30-B2C5-FCBE4AED172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7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6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0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6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8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243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9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6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1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7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2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2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7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6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1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9DD5-C24A-4ECF-BDEC-67CAF3331B6F}" type="datetimeFigureOut">
              <a:rPr lang="ru-RU" smtClean="0"/>
              <a:t>22.08.2017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6383B1-BC8E-49BC-AF04-DA6DA237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155" y="0"/>
            <a:ext cx="10559845" cy="1280890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Имена удмуртских писателей в названиях улиц нашего города.</a:t>
            </a:r>
            <a:br>
              <a:rPr lang="ru-RU" sz="6000" dirty="0"/>
            </a:b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192968" y="6089692"/>
            <a:ext cx="6999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Участники проекта: ученики 7 Г класса МБОУ «СОШ №35» </a:t>
            </a:r>
          </a:p>
          <a:p>
            <a:r>
              <a:rPr lang="ru-RU" dirty="0" err="1" smtClean="0"/>
              <a:t>г.Ижевска</a:t>
            </a:r>
            <a:r>
              <a:rPr lang="ru-RU" dirty="0" smtClean="0"/>
              <a:t> Удмуртской Республики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43" y="2713703"/>
            <a:ext cx="4826833" cy="32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021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853" y="1205299"/>
            <a:ext cx="55822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Герой романа Г</a:t>
            </a:r>
            <a:r>
              <a:rPr lang="ru-RU" dirty="0" smtClean="0"/>
              <a:t>. Дмитриев </a:t>
            </a:r>
            <a:r>
              <a:rPr lang="ru-RU" dirty="0"/>
              <a:t>обвиняется как главный жрец одного из мултанский родов. Он вынес 4 года тюрьмы и издевательств. Автор создал яркие, запоминающие образы каждого героя, имеющего прототипом реальных участников процесса. </a:t>
            </a:r>
          </a:p>
          <a:p>
            <a:r>
              <a:rPr lang="ru-RU" dirty="0"/>
              <a:t> С большой теплотой создал и образ В.Г Короленко, подчеркнул гражданское мужество с каким он отстаивал удмуртов: «Сломайте тюремные решётки, за </a:t>
            </a:r>
            <a:r>
              <a:rPr lang="ru-RU" dirty="0" smtClean="0"/>
              <a:t>которыми </a:t>
            </a:r>
            <a:r>
              <a:rPr lang="ru-RU" dirty="0"/>
              <a:t>уже 4 года сидят семеро ни в чём неповинных </a:t>
            </a:r>
            <a:r>
              <a:rPr lang="ru-RU" dirty="0" smtClean="0"/>
              <a:t>людей… Удмурты должны быть благодарны подсудимым за то, что у них хватило силы выдержать все испытания. Даже если будет вынесен обвинительный приговор, они чисты перед совестью и перед своим народом. Оправдательного приговора ждут не только удмуртский народ, но и все народы нашей необъятной России, все, кто понимает ужасный смысл этого дела». </a:t>
            </a:r>
          </a:p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894" y="2284201"/>
            <a:ext cx="5840474" cy="4316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776" y="190227"/>
            <a:ext cx="212159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974" y="1297103"/>
            <a:ext cx="51488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расследование этого дела приехали учёные из разных городов, но им отказано было выступать на суде   После речи Короленко вопрос казался предрешённым: « Не виновны! Из-под стражи освободить</a:t>
            </a:r>
            <a:r>
              <a:rPr lang="ru-RU" dirty="0" smtClean="0"/>
              <a:t>!!»…</a:t>
            </a:r>
          </a:p>
          <a:p>
            <a:r>
              <a:rPr lang="ru-RU" dirty="0" smtClean="0"/>
              <a:t> Роман </a:t>
            </a:r>
            <a:r>
              <a:rPr lang="ru-RU" dirty="0"/>
              <a:t>«Старый Мултан» считается одним из популярных на нашей родине</a:t>
            </a:r>
            <a:r>
              <a:rPr lang="ru-RU" dirty="0" smtClean="0"/>
              <a:t>. По этому роману была создана театральная постановка «Мултан уж» («Мултанское дело») по пьесе М. </a:t>
            </a:r>
            <a:r>
              <a:rPr lang="ru-RU" dirty="0" err="1" smtClean="0"/>
              <a:t>Блинова</a:t>
            </a:r>
            <a:r>
              <a:rPr lang="ru-RU" dirty="0" smtClean="0"/>
              <a:t>, которую можно назвать  путешествием во времени </a:t>
            </a:r>
          </a:p>
          <a:p>
            <a:r>
              <a:rPr lang="ru-RU" dirty="0"/>
              <a:t> </a:t>
            </a:r>
            <a:r>
              <a:rPr lang="ru-RU" dirty="0" smtClean="0"/>
              <a:t>Племянница </a:t>
            </a:r>
            <a:r>
              <a:rPr lang="ru-RU" dirty="0"/>
              <a:t>Л. Н. Толстого, В.В. Толстая, полвека проработавшая в школах </a:t>
            </a:r>
            <a:r>
              <a:rPr lang="ru-RU" dirty="0" smtClean="0"/>
              <a:t>Удмуртии, </a:t>
            </a:r>
            <a:r>
              <a:rPr lang="ru-RU" dirty="0"/>
              <a:t>писала: «Хорошо, правдиво пишет Петров</a:t>
            </a:r>
            <a:r>
              <a:rPr lang="ru-RU" dirty="0" smtClean="0"/>
              <a:t>.» </a:t>
            </a:r>
            <a:endParaRPr lang="ru-RU" dirty="0"/>
          </a:p>
          <a:p>
            <a:r>
              <a:rPr lang="ru-RU" dirty="0"/>
              <a:t> Об этом событии в своих произведениях упоминали и другие авторы, </a:t>
            </a:r>
            <a:r>
              <a:rPr lang="ru-RU" dirty="0" smtClean="0"/>
              <a:t>например, </a:t>
            </a:r>
            <a:r>
              <a:rPr lang="ru-RU" dirty="0"/>
              <a:t>Борис Акунин в романе «Пелагея и белый бульдог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66" y="260664"/>
            <a:ext cx="2121592" cy="2030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58" y="4185138"/>
            <a:ext cx="3286533" cy="245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00" y="1556208"/>
            <a:ext cx="3314181" cy="248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7443630" y="906404"/>
            <a:ext cx="4639128" cy="5728856"/>
            <a:chOff x="7443630" y="906404"/>
            <a:chExt cx="4639128" cy="572885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28" y="4185138"/>
              <a:ext cx="3266830" cy="24501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443630" y="906404"/>
              <a:ext cx="25515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Сцены из спектакля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1781" y="1207477"/>
            <a:ext cx="48995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Село </a:t>
            </a:r>
            <a:r>
              <a:rPr lang="ru-RU" sz="2000" dirty="0">
                <a:solidFill>
                  <a:prstClr val="black"/>
                </a:solidFill>
              </a:rPr>
              <a:t>Старый </a:t>
            </a:r>
            <a:r>
              <a:rPr lang="ru-RU" sz="2000" dirty="0" err="1">
                <a:solidFill>
                  <a:prstClr val="black"/>
                </a:solidFill>
              </a:rPr>
              <a:t>Мултан</a:t>
            </a:r>
            <a:r>
              <a:rPr lang="ru-RU" sz="2000" dirty="0">
                <a:solidFill>
                  <a:prstClr val="black"/>
                </a:solidFill>
              </a:rPr>
              <a:t> в </a:t>
            </a:r>
            <a:r>
              <a:rPr lang="ru-RU" sz="2000" dirty="0" err="1">
                <a:solidFill>
                  <a:prstClr val="black"/>
                </a:solidFill>
              </a:rPr>
              <a:t>Кизнерском</a:t>
            </a:r>
            <a:r>
              <a:rPr lang="ru-RU" sz="2000" dirty="0">
                <a:solidFill>
                  <a:prstClr val="black"/>
                </a:solidFill>
              </a:rPr>
              <a:t> районе Удмуртии является одним из </a:t>
            </a:r>
            <a:r>
              <a:rPr lang="ru-RU" sz="2000" dirty="0" smtClean="0">
                <a:solidFill>
                  <a:prstClr val="black"/>
                </a:solidFill>
              </a:rPr>
              <a:t>экскурсионных мест </a:t>
            </a:r>
            <a:r>
              <a:rPr lang="ru-RU" sz="2000" dirty="0">
                <a:solidFill>
                  <a:prstClr val="black"/>
                </a:solidFill>
              </a:rPr>
              <a:t>для школьников, студентов и гостей нашей республики</a:t>
            </a:r>
            <a:r>
              <a:rPr lang="ru-RU" sz="2000" dirty="0" smtClean="0">
                <a:solidFill>
                  <a:prstClr val="black"/>
                </a:solidFill>
              </a:rPr>
              <a:t>. 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</a:rPr>
              <a:t>В </a:t>
            </a:r>
            <a:r>
              <a:rPr lang="ru-RU" sz="2000" dirty="0">
                <a:solidFill>
                  <a:prstClr val="black"/>
                </a:solidFill>
              </a:rPr>
              <a:t>1973 году в городе Ижевске появилась улица </a:t>
            </a:r>
            <a:r>
              <a:rPr lang="ru-RU" sz="2000" dirty="0" smtClean="0">
                <a:solidFill>
                  <a:prstClr val="black"/>
                </a:solidFill>
              </a:rPr>
              <a:t>имени  Михаила Петрова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r>
              <a:rPr lang="ru-RU" sz="2000" dirty="0" smtClean="0">
                <a:solidFill>
                  <a:prstClr val="black"/>
                </a:solidFill>
              </a:rPr>
              <a:t>Это </a:t>
            </a:r>
            <a:r>
              <a:rPr lang="ru-RU" sz="2000" dirty="0">
                <a:solidFill>
                  <a:prstClr val="black"/>
                </a:solidFill>
              </a:rPr>
              <a:t>новая </a:t>
            </a:r>
            <a:r>
              <a:rPr lang="ru-RU" sz="2000" dirty="0" smtClean="0">
                <a:solidFill>
                  <a:prstClr val="black"/>
                </a:solidFill>
              </a:rPr>
              <a:t>тропа, </a:t>
            </a:r>
            <a:r>
              <a:rPr lang="ru-RU" sz="2000" dirty="0">
                <a:solidFill>
                  <a:prstClr val="black"/>
                </a:solidFill>
              </a:rPr>
              <a:t>оставленная нам </a:t>
            </a:r>
            <a:r>
              <a:rPr lang="ru-RU" sz="2000" dirty="0" smtClean="0">
                <a:solidFill>
                  <a:prstClr val="black"/>
                </a:solidFill>
              </a:rPr>
              <a:t>писателем-земляком. </a:t>
            </a:r>
          </a:p>
          <a:p>
            <a:pPr lvl="0" algn="just"/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Историю края можно изучать не только по школьным учебникам, но и гуляя по улицам родных мест… 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408" y="209989"/>
            <a:ext cx="2121592" cy="2030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r="2479"/>
          <a:stretch/>
        </p:blipFill>
        <p:spPr>
          <a:xfrm>
            <a:off x="7048767" y="1557264"/>
            <a:ext cx="4390099" cy="2981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80032" y="4538881"/>
            <a:ext cx="538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в селе Старый Мултан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420646" y="1557264"/>
            <a:ext cx="6536892" cy="1647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19" y="118909"/>
            <a:ext cx="7856220" cy="4472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719" y="-125890"/>
            <a:ext cx="4009291" cy="966055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4400" b="1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Италмас</a:t>
            </a:r>
            <a:r>
              <a:rPr lang="ru-RU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endParaRPr lang="ru-RU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6734" y="3869655"/>
            <a:ext cx="9144000" cy="165576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 Гуманитарный класс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6734" y="3242108"/>
            <a:ext cx="45833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МБОУ «СОШ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№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4875" y="-27582"/>
            <a:ext cx="28937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г. Ижевск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0785" y="4599228"/>
            <a:ext cx="73269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живём в городе </a:t>
            </a:r>
            <a:r>
              <a:rPr lang="ru-RU" dirty="0" smtClean="0"/>
              <a:t>Ижевске, а </a:t>
            </a:r>
            <a:r>
              <a:rPr lang="ru-RU" dirty="0"/>
              <a:t>это столица Удмуртии. Мы решили назвать нашу команду «</a:t>
            </a:r>
            <a:r>
              <a:rPr lang="ru-RU" dirty="0" err="1"/>
              <a:t>Италмас</a:t>
            </a:r>
            <a:r>
              <a:rPr lang="ru-RU" dirty="0"/>
              <a:t>», потому что этот цветок является символом нашей </a:t>
            </a:r>
            <a:r>
              <a:rPr lang="ru-RU" dirty="0" smtClean="0"/>
              <a:t>республики. С </a:t>
            </a:r>
            <a:r>
              <a:rPr lang="ru-RU" dirty="0"/>
              <a:t>этого года мы стали гуманитарным классом. Нам очень нравиться изучать не только историю и литературу родной страны, но и культуру своего края.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408" y="5218458"/>
            <a:ext cx="212159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156" y="304799"/>
            <a:ext cx="11605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Цель:</a:t>
            </a:r>
            <a:r>
              <a:rPr lang="ru-RU" dirty="0" smtClean="0"/>
              <a:t> Повышение интереса школьников к истории и литературе нашего края.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            Задачи:</a:t>
            </a:r>
            <a:r>
              <a:rPr lang="ru-RU" dirty="0" smtClean="0"/>
              <a:t> </a:t>
            </a:r>
            <a:r>
              <a:rPr lang="ru-RU" b="1" dirty="0" smtClean="0"/>
              <a:t>1)</a:t>
            </a:r>
            <a:r>
              <a:rPr lang="ru-RU" dirty="0" smtClean="0"/>
              <a:t>Изучить творчество удмуртского писателя Михаила Петрова.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ru-RU" b="1" dirty="0" smtClean="0"/>
              <a:t>а)</a:t>
            </a:r>
            <a:r>
              <a:rPr lang="ru-RU" dirty="0" smtClean="0"/>
              <a:t>Дорога к творчеству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b="1" dirty="0" smtClean="0"/>
              <a:t>б)</a:t>
            </a:r>
            <a:r>
              <a:rPr lang="ru-RU" dirty="0" smtClean="0"/>
              <a:t>Вклад в развитие удмуртской литературы(поэт, писатель-драматург) 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b="1" dirty="0" smtClean="0"/>
              <a:t>2)</a:t>
            </a:r>
            <a:r>
              <a:rPr lang="ru-RU" dirty="0" smtClean="0"/>
              <a:t>На основе романа «Мултанское дело» рассмотреть роль писателя в изучении одного из трагических   событий конца 19-ого века в жизни удмуртского народа.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b="1" dirty="0" smtClean="0"/>
              <a:t>3)</a:t>
            </a:r>
            <a:r>
              <a:rPr lang="ru-RU" dirty="0" smtClean="0"/>
              <a:t>Сохранить память о писателе-земляке через знакомство с его творчеством и  увековечении его имени в названии улицы нашего родного города.</a:t>
            </a:r>
          </a:p>
          <a:p>
            <a:r>
              <a:rPr lang="ru-RU" dirty="0" smtClean="0"/>
              <a:t>              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83" y="3998118"/>
            <a:ext cx="3870990" cy="2575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52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814" y="224133"/>
            <a:ext cx="8707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Дорога, ведущая к творчеству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250" y="1285962"/>
            <a:ext cx="3566380" cy="4741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8715" y="629845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</a:t>
            </a:r>
            <a:r>
              <a:rPr lang="ru-RU" dirty="0" smtClean="0"/>
              <a:t>1905-1955)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2167" y="1182800"/>
            <a:ext cx="65187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Родился Михаил Петрович Петров в деревне </a:t>
            </a:r>
            <a:r>
              <a:rPr lang="ru-RU" dirty="0" err="1"/>
              <a:t>Вандэмо</a:t>
            </a:r>
            <a:r>
              <a:rPr lang="ru-RU" dirty="0"/>
              <a:t>( </a:t>
            </a:r>
            <a:r>
              <a:rPr lang="ru-RU" dirty="0" err="1"/>
              <a:t>Монашево</a:t>
            </a:r>
            <a:r>
              <a:rPr lang="ru-RU" dirty="0"/>
              <a:t>),которая ныне относится к Татарстану. Семья была очень бедной. В то время земля давалась лишь только мужчинам, а в семье до рождения Михаила было 4 дочери. Как был рад глава семьи появлению сына. Михаилу исполнилось три года, когда из жизни ушел отец и матери пришлось воспитывать одной пятерых детей. Несмотря на трудности, Миша рано пошел учиться. В начальной школе учились дети из русской, татарской, марийской деревень. Многие ученики знали 4 языка, в том числе и Михаил. Вдумчивый и любознательный он привлёк внимание учителей. Ему поручали перевести на русский язык произведения русских классиков. В 3 классе Миша перевёл стихотворение «Школьник» </a:t>
            </a:r>
            <a:r>
              <a:rPr lang="ru-RU" dirty="0" err="1"/>
              <a:t>Н.А.Некрасова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Новые </a:t>
            </a:r>
            <a:r>
              <a:rPr lang="ru-RU" dirty="0"/>
              <a:t>лишения принесла смерть матери. В 12 лет мальчик остался круглым сиротой. Чтобы не умереть с голода, он за кусок хлеба пас коров: в холод и грязь, зной и дождь в ветхой одежде бродил по полям.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627" y="78427"/>
            <a:ext cx="1599972" cy="1060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078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822" y="1841242"/>
            <a:ext cx="37380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 </a:t>
            </a:r>
            <a:r>
              <a:rPr lang="ru-RU" sz="2000" b="1" dirty="0"/>
              <a:t>девяти годов я кнут пастуший</a:t>
            </a:r>
          </a:p>
          <a:p>
            <a:r>
              <a:rPr lang="ru-RU" sz="2000" b="1" dirty="0"/>
              <a:t>В руки неуверенные взял.</a:t>
            </a:r>
          </a:p>
          <a:p>
            <a:r>
              <a:rPr lang="ru-RU" sz="2000" b="1" dirty="0"/>
              <a:t>Детство! Чем тебя мне вспомнить?</a:t>
            </a:r>
          </a:p>
          <a:p>
            <a:r>
              <a:rPr lang="ru-RU" sz="2000" b="1" dirty="0"/>
              <a:t>Третий год мне шёл-отца лишился,</a:t>
            </a:r>
          </a:p>
          <a:p>
            <a:r>
              <a:rPr lang="ru-RU" sz="2000" b="1" dirty="0"/>
              <a:t>Вслед за ним со мной простилась мать</a:t>
            </a:r>
          </a:p>
          <a:p>
            <a:r>
              <a:rPr lang="ru-RU" sz="2000" b="1" dirty="0"/>
              <a:t>Песню, переполненную грустью,</a:t>
            </a:r>
          </a:p>
          <a:p>
            <a:r>
              <a:rPr lang="ru-RU" sz="2000" b="1" dirty="0"/>
              <a:t>Я ли пел, иль жаворонок пел?</a:t>
            </a:r>
          </a:p>
          <a:p>
            <a:r>
              <a:rPr lang="ru-RU" sz="2000" dirty="0" smtClean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0722" y="716679"/>
            <a:ext cx="6990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Впоследствии в поэме «Былое» поэт вспоминал: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98" y="2045196"/>
            <a:ext cx="5235770" cy="3862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689" y="261634"/>
            <a:ext cx="2121592" cy="24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462" y="199359"/>
            <a:ext cx="57443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В трудные годы Миша остался с сестрой Марфой. В доме у них часто собиралась молодёжь, пели задушевно лирические песни.</a:t>
            </a:r>
          </a:p>
          <a:p>
            <a:r>
              <a:rPr lang="ru-RU" dirty="0" smtClean="0"/>
              <a:t>     1921 год был для Удмуртии очень тяжёлым: много людей погибло в годы гражданской войны, свирепствовал тиф. В это время Михаил делает первые шаги в литературном творчестве.</a:t>
            </a:r>
          </a:p>
          <a:p>
            <a:r>
              <a:rPr lang="ru-RU" dirty="0" smtClean="0"/>
              <a:t>     В 1923 году он поступил в школу командного состава. В годы Великой Отечественной войны он прошел с оружием в руках от Москвы до Кёнигсберга в звании помощника командира полка. Значительное место в его поэзии занимают стихи о войне(« Песня не умрёт»). </a:t>
            </a:r>
          </a:p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6" y="2110155"/>
            <a:ext cx="4994031" cy="3481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1922584" y="4314093"/>
            <a:ext cx="3774830" cy="2317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 Ударив </a:t>
            </a:r>
            <a:r>
              <a:rPr lang="ru-RU" b="1" dirty="0" smtClean="0"/>
              <a:t>по фашистам шквалом, </a:t>
            </a:r>
          </a:p>
          <a:p>
            <a:r>
              <a:rPr lang="ru-RU" b="1" dirty="0" smtClean="0"/>
              <a:t>Уже </a:t>
            </a:r>
            <a:r>
              <a:rPr lang="ru-RU" b="1" dirty="0" smtClean="0"/>
              <a:t>за линией траншей,</a:t>
            </a:r>
          </a:p>
          <a:p>
            <a:r>
              <a:rPr lang="ru-RU" b="1" dirty="0" smtClean="0"/>
              <a:t>Идут </a:t>
            </a:r>
            <a:r>
              <a:rPr lang="ru-RU" b="1" dirty="0" smtClean="0"/>
              <a:t>бойцы девятым валом</a:t>
            </a:r>
          </a:p>
          <a:p>
            <a:r>
              <a:rPr lang="ru-RU" b="1" dirty="0" smtClean="0"/>
              <a:t>На </a:t>
            </a:r>
            <a:r>
              <a:rPr lang="ru-RU" b="1" dirty="0" smtClean="0"/>
              <a:t>штурм последних рубежей.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7082" y="511386"/>
            <a:ext cx="212159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0" y="2915159"/>
            <a:ext cx="3399691" cy="376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74" y="0"/>
            <a:ext cx="83842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  Михаил </a:t>
            </a:r>
            <a:r>
              <a:rPr lang="ru-RU" dirty="0" smtClean="0"/>
              <a:t>Петров пишет и драматические произведения и исторические романы.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                    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b="1" dirty="0" smtClean="0"/>
              <a:t>Факты из истории: </a:t>
            </a:r>
            <a:r>
              <a:rPr lang="ru-RU" dirty="0"/>
              <a:t>В 1892 году группу крестьян-удмуртов из села Старый Мултан </a:t>
            </a:r>
            <a:r>
              <a:rPr lang="ru-RU" dirty="0" err="1"/>
              <a:t>Малмыжского</a:t>
            </a:r>
            <a:r>
              <a:rPr lang="ru-RU" dirty="0"/>
              <a:t> уезда Вятской губернии обвинили в ритуальном убийстве-человеческом жертвоприношении языческим богам. Дело получило широкий резонанс. Полиция выяснила, что убитым является местный житель </a:t>
            </a:r>
            <a:r>
              <a:rPr lang="ru-RU" dirty="0" err="1"/>
              <a:t>Конон</a:t>
            </a:r>
            <a:r>
              <a:rPr lang="ru-RU" dirty="0"/>
              <a:t> </a:t>
            </a:r>
            <a:r>
              <a:rPr lang="ru-RU" dirty="0" err="1"/>
              <a:t>Матюнин</a:t>
            </a:r>
            <a:r>
              <a:rPr lang="ru-RU" dirty="0"/>
              <a:t>. Его обезглавленное тело обнаружила </a:t>
            </a:r>
            <a:r>
              <a:rPr lang="ru-RU" dirty="0" smtClean="0"/>
              <a:t>шестнадцатилетняя девушка </a:t>
            </a:r>
            <a:r>
              <a:rPr lang="ru-RU" dirty="0"/>
              <a:t>в </a:t>
            </a:r>
            <a:r>
              <a:rPr lang="ru-RU" dirty="0" smtClean="0"/>
              <a:t>400 метрах </a:t>
            </a:r>
            <a:r>
              <a:rPr lang="ru-RU" dirty="0"/>
              <a:t>от окраины своей деревни. Было арестовано 10 жителей того села. Большую роль в оправдании обвиняемых по этому делу </a:t>
            </a:r>
            <a:r>
              <a:rPr lang="ru-RU" dirty="0" smtClean="0"/>
              <a:t>сыграло </a:t>
            </a:r>
            <a:r>
              <a:rPr lang="ru-RU" dirty="0"/>
              <a:t>выступление в качестве защитника В.Г Короленко-русского писателя и драматурга. В ходе расследования выяснилось, что человеческое жертвоприношение </a:t>
            </a:r>
            <a:r>
              <a:rPr lang="ru-RU" dirty="0" err="1"/>
              <a:t>исценировано</a:t>
            </a:r>
            <a:r>
              <a:rPr lang="ru-RU" dirty="0"/>
              <a:t> с целью выселить </a:t>
            </a:r>
            <a:r>
              <a:rPr lang="ru-RU" dirty="0" err="1"/>
              <a:t>мултанцев</a:t>
            </a:r>
            <a:r>
              <a:rPr lang="ru-RU" dirty="0"/>
              <a:t> с их </a:t>
            </a:r>
            <a:r>
              <a:rPr lang="ru-RU" dirty="0" smtClean="0"/>
              <a:t>земель.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дальнейшем было доказано, что </a:t>
            </a:r>
            <a:r>
              <a:rPr lang="ru-RU" dirty="0" err="1"/>
              <a:t>мултанское</a:t>
            </a:r>
            <a:r>
              <a:rPr lang="ru-RU" dirty="0"/>
              <a:t> дело спровоцировали царские власти для разжигания межнациональной розни: в 1892 году в Вятской </a:t>
            </a:r>
            <a:r>
              <a:rPr lang="ru-RU" dirty="0" smtClean="0"/>
              <a:t>губернии </a:t>
            </a:r>
            <a:r>
              <a:rPr lang="ru-RU" dirty="0"/>
              <a:t>начались массовые волнения крестьян. Они отказывались платить недоимки. Правительство распространило слухи ,что удмурты раз в 40 лет, в наиболее трудные годы, приносят в жертву своим языческим богам человека, а 1891 год был тяжелым и голодным… Надо было поссорить русских и удмуртов друг с другом, чтобы вместе не объединились против царя.</a:t>
            </a:r>
          </a:p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36056" y="1594637"/>
            <a:ext cx="3165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 1934 года Михаил Петров внимательно изучает историю                     </a:t>
            </a:r>
          </a:p>
          <a:p>
            <a:r>
              <a:rPr lang="ru-RU" b="1" dirty="0" err="1" smtClean="0"/>
              <a:t>Мултанского</a:t>
            </a:r>
            <a:r>
              <a:rPr lang="ru-RU" b="1" dirty="0" smtClean="0"/>
              <a:t> дела.</a:t>
            </a:r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408" y="167905"/>
            <a:ext cx="212159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071" y="516193"/>
            <a:ext cx="8701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Создание произведения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0924" y="1797644"/>
            <a:ext cx="43492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Михаил Петров в 1934 году внимательно изучает эту историю на основе материалов суда, этнографических исследований, встречи с главным обвиняемым Д. Зориным. </a:t>
            </a:r>
            <a:r>
              <a:rPr lang="ru-RU" dirty="0" smtClean="0"/>
              <a:t>Факты, </a:t>
            </a:r>
            <a:r>
              <a:rPr lang="ru-RU" dirty="0"/>
              <a:t>рассказанные им, потрясли писателя. Он пишет крупное произведение об этом трагическом периоде жизни удмуртов («Мултанское дело»). В 1954 году роман вышел на удмуртском языке, в 1956 году на русском. Он привлёк внимание не только читателей, но и историков.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7" b="12829"/>
          <a:stretch/>
        </p:blipFill>
        <p:spPr>
          <a:xfrm>
            <a:off x="6288308" y="2109020"/>
            <a:ext cx="5407163" cy="4055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927" y="270562"/>
            <a:ext cx="212159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124" y="1833412"/>
            <a:ext cx="66235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Читатель </a:t>
            </a:r>
            <a:r>
              <a:rPr lang="ru-RU" dirty="0"/>
              <a:t>попадает в деревенскою </a:t>
            </a:r>
            <a:r>
              <a:rPr lang="ru-RU" dirty="0" smtClean="0"/>
              <a:t>избу «…изба с поросшей зелёным мхом крышей заметно </a:t>
            </a:r>
            <a:r>
              <a:rPr lang="ru-RU" dirty="0" smtClean="0"/>
              <a:t>покосилась и, </a:t>
            </a:r>
            <a:r>
              <a:rPr lang="ru-RU" dirty="0" smtClean="0"/>
              <a:t>казалось, кланялась широкой улице…»,  судебные кабинеты «…двухэтажное здание елабужского суда десятками окон смотрит на Каму. Зал судебных заседаний на втором этаже. За столом председатель и два члена суда…»,  </a:t>
            </a:r>
            <a:r>
              <a:rPr lang="ru-RU" dirty="0"/>
              <a:t>молельные </a:t>
            </a:r>
            <a:r>
              <a:rPr lang="ru-RU" dirty="0" smtClean="0"/>
              <a:t>шалаши «…самым важным считается главный жрец, который громко читает молитву, затем остальные жрецы кланяются. На каждом молении приносится какая-нибудь жертва: бычок или овечка. Потом мясо варят и едят. Самой главной частью жертвы считается голова. Её жгут на костре, а кости зарывают в землю…»,тюремные камеры «..камера находилась в глубоком подвале. Окно с разбитыми стёклами было на уровне земли, но от пола довольно высоко. В мрачной сырой камере стояло зловонье. Койки были ввинчены в каменный пол».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2954" y="175847"/>
            <a:ext cx="7362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О романе М. Петрова «Старый Мултан»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191" y="2709831"/>
            <a:ext cx="6271710" cy="3915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926" y="241478"/>
            <a:ext cx="212159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9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563</TotalTime>
  <Words>1295</Words>
  <Application>Microsoft Office PowerPoint</Application>
  <PresentationFormat>Широкоэкранный</PresentationFormat>
  <Paragraphs>68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Имена удмуртских писателей в названиях улиц нашего города.  </vt:lpstr>
      <vt:lpstr>«Италмас»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Италмас</dc:title>
  <dc:creator>Учитель</dc:creator>
  <cp:lastModifiedBy>Учитель</cp:lastModifiedBy>
  <cp:revision>54</cp:revision>
  <dcterms:created xsi:type="dcterms:W3CDTF">2017-08-16T07:38:40Z</dcterms:created>
  <dcterms:modified xsi:type="dcterms:W3CDTF">2017-08-22T08:45:12Z</dcterms:modified>
</cp:coreProperties>
</file>